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Lst>
  <p:notesMasterIdLst>
    <p:notesMasterId r:id="rId3"/>
  </p:notesMasterIdLst>
  <p:handoutMasterIdLst>
    <p:handoutMasterId r:id="rId4"/>
  </p:handoutMasterIdLst>
  <p:sldIdLst>
    <p:sldId id="812" r:id="rId2"/>
  </p:sldIdLst>
  <p:sldSz cx="9144000" cy="6858000" type="screen4x3"/>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Laura Ann Wyckoff" initials="LAW" lastIdx="3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0BA34"/>
    <a:srgbClr val="E4AD40"/>
    <a:srgbClr val="1773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FD4443E-F989-4FC4-A0C8-D5A2AF1F390B}" styleName="Dark Style 1 - Accent 5">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5"/>
          </a:solidFill>
        </a:fill>
      </a:tcStyle>
    </a:wholeTbl>
    <a:band1H>
      <a:tcStyle>
        <a:tcBdr/>
        <a:fill>
          <a:solidFill>
            <a:schemeClr val="accent5">
              <a:shade val="60000"/>
            </a:schemeClr>
          </a:solidFill>
        </a:fill>
      </a:tcStyle>
    </a:band1H>
    <a:band1V>
      <a:tcStyle>
        <a:tcBdr/>
        <a:fill>
          <a:solidFill>
            <a:schemeClr val="accent5">
              <a:shade val="60000"/>
            </a:schemeClr>
          </a:solidFill>
        </a:fill>
      </a:tcStyle>
    </a:band1V>
    <a:lastCol>
      <a:tcTxStyle b="on"/>
      <a:tcStyle>
        <a:tcBdr>
          <a:left>
            <a:ln w="25400" cmpd="sng">
              <a:solidFill>
                <a:schemeClr val="lt1"/>
              </a:solidFill>
            </a:ln>
          </a:left>
        </a:tcBdr>
        <a:fill>
          <a:solidFill>
            <a:schemeClr val="accent5">
              <a:shade val="60000"/>
            </a:schemeClr>
          </a:solidFill>
        </a:fill>
      </a:tcStyle>
    </a:lastCol>
    <a:firstCol>
      <a:tcTxStyle b="on"/>
      <a:tcStyle>
        <a:tcBdr>
          <a:right>
            <a:ln w="25400" cmpd="sng">
              <a:solidFill>
                <a:schemeClr val="lt1"/>
              </a:solidFill>
            </a:ln>
          </a:right>
        </a:tcBdr>
        <a:fill>
          <a:solidFill>
            <a:schemeClr val="accent5">
              <a:shade val="60000"/>
            </a:schemeClr>
          </a:solidFill>
        </a:fill>
      </a:tcStyle>
    </a:firstCol>
    <a:lastRow>
      <a:tcTxStyle b="on"/>
      <a:tcStyle>
        <a:tcBdr>
          <a:top>
            <a:ln w="25400" cmpd="sng">
              <a:solidFill>
                <a:schemeClr val="lt1"/>
              </a:solidFill>
            </a:ln>
          </a:top>
        </a:tcBdr>
        <a:fill>
          <a:solidFill>
            <a:schemeClr val="accent5">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17292A2E-F333-43FB-9621-5CBBE7FDCDCB}" styleName="Light Style 2 - Accent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61179" autoAdjust="0"/>
  </p:normalViewPr>
  <p:slideViewPr>
    <p:cSldViewPr>
      <p:cViewPr varScale="1">
        <p:scale>
          <a:sx n="56" d="100"/>
          <a:sy n="56" d="100"/>
        </p:scale>
        <p:origin x="1188" y="27"/>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10" d="100"/>
        <a:sy n="110" d="100"/>
      </p:scale>
      <p:origin x="0" y="14100"/>
    </p:cViewPr>
  </p:sorterViewPr>
  <p:notesViewPr>
    <p:cSldViewPr>
      <p:cViewPr varScale="1">
        <p:scale>
          <a:sx n="96" d="100"/>
          <a:sy n="96" d="100"/>
        </p:scale>
        <p:origin x="-2532" y="3636"/>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notesMaster" Target="notesMasters/notesMaster1.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commentAuthors" Target="commentAuthors.xml"/><Relationship Id="rId10" Type="http://schemas.microsoft.com/office/2015/10/relationships/revisionInfo" Target="revisionInfo.xml"/><Relationship Id="rId4" Type="http://schemas.openxmlformats.org/officeDocument/2006/relationships/handoutMaster" Target="handoutMasters/handoutMaster1.xml"/><Relationship Id="rId9"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3">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4D09D4-902A-4837-8D9B-82216623A2D1}" type="doc">
      <dgm:prSet loTypeId="urn:microsoft.com/office/officeart/2005/8/layout/matrix3" loCatId="matrix" qsTypeId="urn:microsoft.com/office/officeart/2005/8/quickstyle/3d2" qsCatId="3D" csTypeId="urn:microsoft.com/office/officeart/2005/8/colors/colorful1#3" csCatId="colorful" phldr="1"/>
      <dgm:spPr/>
      <dgm:t>
        <a:bodyPr/>
        <a:lstStyle/>
        <a:p>
          <a:endParaRPr lang="en-US"/>
        </a:p>
      </dgm:t>
    </dgm:pt>
    <dgm:pt modelId="{9378AF60-0C7C-4ED2-8543-1E0BCEF9F985}">
      <dgm:prSet phldrT="[Text]" custT="1"/>
      <dgm:spPr/>
      <dgm:t>
        <a:bodyPr/>
        <a:lstStyle/>
        <a:p>
          <a:r>
            <a:rPr lang="en-US" sz="1600">
              <a:solidFill>
                <a:schemeClr val="bg1"/>
              </a:solidFill>
            </a:rPr>
            <a:t>Crime Intelligence</a:t>
          </a:r>
          <a:endParaRPr lang="en-US" sz="1600" dirty="0">
            <a:solidFill>
              <a:schemeClr val="bg1"/>
            </a:solidFill>
          </a:endParaRPr>
        </a:p>
      </dgm:t>
    </dgm:pt>
    <dgm:pt modelId="{F8E043CC-638B-4354-8C71-2989354246C5}" type="parTrans" cxnId="{B8AC88D0-E860-4C56-973B-D90362FFA525}">
      <dgm:prSet/>
      <dgm:spPr/>
      <dgm:t>
        <a:bodyPr/>
        <a:lstStyle/>
        <a:p>
          <a:endParaRPr lang="en-US" sz="1600">
            <a:solidFill>
              <a:schemeClr val="bg1"/>
            </a:solidFill>
          </a:endParaRPr>
        </a:p>
      </dgm:t>
    </dgm:pt>
    <dgm:pt modelId="{DEB60A51-C886-48A9-B6CE-B65AB76526CD}" type="sibTrans" cxnId="{B8AC88D0-E860-4C56-973B-D90362FFA525}">
      <dgm:prSet/>
      <dgm:spPr/>
      <dgm:t>
        <a:bodyPr/>
        <a:lstStyle/>
        <a:p>
          <a:endParaRPr lang="en-US" sz="1600">
            <a:solidFill>
              <a:schemeClr val="bg1"/>
            </a:solidFill>
          </a:endParaRPr>
        </a:p>
      </dgm:t>
    </dgm:pt>
    <dgm:pt modelId="{9ED391FE-EE8F-4272-9706-81CBA8E74924}">
      <dgm:prSet phldrT="[Text]" custT="1"/>
      <dgm:spPr/>
      <dgm:t>
        <a:bodyPr/>
        <a:lstStyle/>
        <a:p>
          <a:r>
            <a:rPr lang="en-US" sz="1600">
              <a:solidFill>
                <a:schemeClr val="bg1"/>
              </a:solidFill>
            </a:rPr>
            <a:t>Strategic</a:t>
          </a:r>
          <a:endParaRPr lang="en-US" sz="1600" dirty="0">
            <a:solidFill>
              <a:schemeClr val="bg1"/>
            </a:solidFill>
          </a:endParaRPr>
        </a:p>
      </dgm:t>
    </dgm:pt>
    <dgm:pt modelId="{89543F35-B799-4341-9D01-E8530826C318}" type="parTrans" cxnId="{BC786499-043C-4039-A087-705DB936A0B9}">
      <dgm:prSet/>
      <dgm:spPr/>
      <dgm:t>
        <a:bodyPr/>
        <a:lstStyle/>
        <a:p>
          <a:endParaRPr lang="en-US" sz="1600">
            <a:solidFill>
              <a:schemeClr val="bg1"/>
            </a:solidFill>
          </a:endParaRPr>
        </a:p>
      </dgm:t>
    </dgm:pt>
    <dgm:pt modelId="{EB0F4AD2-B7C6-4070-A105-E32D36AABA89}" type="sibTrans" cxnId="{BC786499-043C-4039-A087-705DB936A0B9}">
      <dgm:prSet/>
      <dgm:spPr/>
      <dgm:t>
        <a:bodyPr/>
        <a:lstStyle/>
        <a:p>
          <a:endParaRPr lang="en-US" sz="1600">
            <a:solidFill>
              <a:schemeClr val="bg1"/>
            </a:solidFill>
          </a:endParaRPr>
        </a:p>
      </dgm:t>
    </dgm:pt>
    <dgm:pt modelId="{7496CA0E-9EDF-46A2-8D69-B2FBCAB220FE}">
      <dgm:prSet phldrT="[Text]" custT="1"/>
      <dgm:spPr/>
      <dgm:t>
        <a:bodyPr/>
        <a:lstStyle/>
        <a:p>
          <a:r>
            <a:rPr lang="en-US" sz="1600">
              <a:solidFill>
                <a:schemeClr val="bg1"/>
              </a:solidFill>
            </a:rPr>
            <a:t>Administra-tive</a:t>
          </a:r>
          <a:endParaRPr lang="en-US" sz="1600" dirty="0">
            <a:solidFill>
              <a:schemeClr val="bg1"/>
            </a:solidFill>
          </a:endParaRPr>
        </a:p>
      </dgm:t>
    </dgm:pt>
    <dgm:pt modelId="{4CDA30C6-3D76-428B-8819-0EE0E027B4D9}" type="parTrans" cxnId="{5091D525-F2F6-4B6F-8083-105ED51CE37D}">
      <dgm:prSet/>
      <dgm:spPr/>
      <dgm:t>
        <a:bodyPr/>
        <a:lstStyle/>
        <a:p>
          <a:endParaRPr lang="en-US" sz="1600">
            <a:solidFill>
              <a:schemeClr val="bg1"/>
            </a:solidFill>
          </a:endParaRPr>
        </a:p>
      </dgm:t>
    </dgm:pt>
    <dgm:pt modelId="{A9566988-DD5A-429F-9CE7-D3C01009A0B7}" type="sibTrans" cxnId="{5091D525-F2F6-4B6F-8083-105ED51CE37D}">
      <dgm:prSet/>
      <dgm:spPr/>
      <dgm:t>
        <a:bodyPr/>
        <a:lstStyle/>
        <a:p>
          <a:endParaRPr lang="en-US" sz="1600">
            <a:solidFill>
              <a:schemeClr val="bg1"/>
            </a:solidFill>
          </a:endParaRPr>
        </a:p>
      </dgm:t>
    </dgm:pt>
    <dgm:pt modelId="{D27D2620-1F55-47E2-92BC-7F73C7568944}">
      <dgm:prSet phldrT="[Text]" custT="1"/>
      <dgm:spPr/>
      <dgm:t>
        <a:bodyPr/>
        <a:lstStyle/>
        <a:p>
          <a:r>
            <a:rPr lang="en-US" sz="1600">
              <a:solidFill>
                <a:schemeClr val="bg1"/>
              </a:solidFill>
            </a:rPr>
            <a:t>Tactical</a:t>
          </a:r>
          <a:endParaRPr lang="en-US" sz="1600" dirty="0">
            <a:solidFill>
              <a:schemeClr val="bg1"/>
            </a:solidFill>
          </a:endParaRPr>
        </a:p>
      </dgm:t>
    </dgm:pt>
    <dgm:pt modelId="{75357568-024A-4AA5-BD04-FF625B15A4FB}" type="parTrans" cxnId="{FB93DF88-54E3-4493-A49F-521E24C4EEB2}">
      <dgm:prSet/>
      <dgm:spPr/>
      <dgm:t>
        <a:bodyPr/>
        <a:lstStyle/>
        <a:p>
          <a:endParaRPr lang="en-US" sz="1600">
            <a:solidFill>
              <a:schemeClr val="bg1"/>
            </a:solidFill>
          </a:endParaRPr>
        </a:p>
      </dgm:t>
    </dgm:pt>
    <dgm:pt modelId="{169E828B-7183-417B-A308-B4E641CA27A0}" type="sibTrans" cxnId="{FB93DF88-54E3-4493-A49F-521E24C4EEB2}">
      <dgm:prSet/>
      <dgm:spPr/>
      <dgm:t>
        <a:bodyPr/>
        <a:lstStyle/>
        <a:p>
          <a:endParaRPr lang="en-US" sz="1600">
            <a:solidFill>
              <a:schemeClr val="bg1"/>
            </a:solidFill>
          </a:endParaRPr>
        </a:p>
      </dgm:t>
    </dgm:pt>
    <dgm:pt modelId="{93CE2417-4804-4F84-A769-297D15A76702}" type="pres">
      <dgm:prSet presAssocID="{DF4D09D4-902A-4837-8D9B-82216623A2D1}" presName="matrix" presStyleCnt="0">
        <dgm:presLayoutVars>
          <dgm:chMax val="1"/>
          <dgm:dir/>
          <dgm:resizeHandles val="exact"/>
        </dgm:presLayoutVars>
      </dgm:prSet>
      <dgm:spPr/>
    </dgm:pt>
    <dgm:pt modelId="{E1CB0890-8361-4BFD-B72C-68F0CC0C2B80}" type="pres">
      <dgm:prSet presAssocID="{DF4D09D4-902A-4837-8D9B-82216623A2D1}" presName="diamond" presStyleLbl="bgShp" presStyleIdx="0" presStyleCnt="1"/>
      <dgm:spPr/>
    </dgm:pt>
    <dgm:pt modelId="{2A0DA471-F485-43FB-91D9-CB77E1A662F5}" type="pres">
      <dgm:prSet presAssocID="{DF4D09D4-902A-4837-8D9B-82216623A2D1}" presName="quad1" presStyleLbl="node1" presStyleIdx="0" presStyleCnt="4">
        <dgm:presLayoutVars>
          <dgm:chMax val="0"/>
          <dgm:chPref val="0"/>
          <dgm:bulletEnabled val="1"/>
        </dgm:presLayoutVars>
      </dgm:prSet>
      <dgm:spPr/>
    </dgm:pt>
    <dgm:pt modelId="{6090380C-ED16-48D6-A58E-833CAEE0CE48}" type="pres">
      <dgm:prSet presAssocID="{DF4D09D4-902A-4837-8D9B-82216623A2D1}" presName="quad2" presStyleLbl="node1" presStyleIdx="1" presStyleCnt="4">
        <dgm:presLayoutVars>
          <dgm:chMax val="0"/>
          <dgm:chPref val="0"/>
          <dgm:bulletEnabled val="1"/>
        </dgm:presLayoutVars>
      </dgm:prSet>
      <dgm:spPr/>
    </dgm:pt>
    <dgm:pt modelId="{7FE13278-AA46-44C2-B996-D2692DB97F7D}" type="pres">
      <dgm:prSet presAssocID="{DF4D09D4-902A-4837-8D9B-82216623A2D1}" presName="quad3" presStyleLbl="node1" presStyleIdx="2" presStyleCnt="4">
        <dgm:presLayoutVars>
          <dgm:chMax val="0"/>
          <dgm:chPref val="0"/>
          <dgm:bulletEnabled val="1"/>
        </dgm:presLayoutVars>
      </dgm:prSet>
      <dgm:spPr/>
    </dgm:pt>
    <dgm:pt modelId="{5000D9E3-F6E0-4F8D-A237-50C1761F2B7B}" type="pres">
      <dgm:prSet presAssocID="{DF4D09D4-902A-4837-8D9B-82216623A2D1}" presName="quad4" presStyleLbl="node1" presStyleIdx="3" presStyleCnt="4">
        <dgm:presLayoutVars>
          <dgm:chMax val="0"/>
          <dgm:chPref val="0"/>
          <dgm:bulletEnabled val="1"/>
        </dgm:presLayoutVars>
      </dgm:prSet>
      <dgm:spPr/>
    </dgm:pt>
  </dgm:ptLst>
  <dgm:cxnLst>
    <dgm:cxn modelId="{163C7D05-B7E8-4BBA-87CB-A0DAE29A07C5}" type="presOf" srcId="{9378AF60-0C7C-4ED2-8543-1E0BCEF9F985}" destId="{2A0DA471-F485-43FB-91D9-CB77E1A662F5}" srcOrd="0" destOrd="0" presId="urn:microsoft.com/office/officeart/2005/8/layout/matrix3"/>
    <dgm:cxn modelId="{5091D525-F2F6-4B6F-8083-105ED51CE37D}" srcId="{DF4D09D4-902A-4837-8D9B-82216623A2D1}" destId="{7496CA0E-9EDF-46A2-8D69-B2FBCAB220FE}" srcOrd="3" destOrd="0" parTransId="{4CDA30C6-3D76-428B-8819-0EE0E027B4D9}" sibTransId="{A9566988-DD5A-429F-9CE7-D3C01009A0B7}"/>
    <dgm:cxn modelId="{A0AC8330-BE19-4C77-8DEC-E0F2FEC2C8D1}" type="presOf" srcId="{7496CA0E-9EDF-46A2-8D69-B2FBCAB220FE}" destId="{5000D9E3-F6E0-4F8D-A237-50C1761F2B7B}" srcOrd="0" destOrd="0" presId="urn:microsoft.com/office/officeart/2005/8/layout/matrix3"/>
    <dgm:cxn modelId="{FB93DF88-54E3-4493-A49F-521E24C4EEB2}" srcId="{DF4D09D4-902A-4837-8D9B-82216623A2D1}" destId="{D27D2620-1F55-47E2-92BC-7F73C7568944}" srcOrd="2" destOrd="0" parTransId="{75357568-024A-4AA5-BD04-FF625B15A4FB}" sibTransId="{169E828B-7183-417B-A308-B4E641CA27A0}"/>
    <dgm:cxn modelId="{ECA04A97-37DE-46C2-B0D9-CDC8559B15BA}" type="presOf" srcId="{D27D2620-1F55-47E2-92BC-7F73C7568944}" destId="{7FE13278-AA46-44C2-B996-D2692DB97F7D}" srcOrd="0" destOrd="0" presId="urn:microsoft.com/office/officeart/2005/8/layout/matrix3"/>
    <dgm:cxn modelId="{BC786499-043C-4039-A087-705DB936A0B9}" srcId="{DF4D09D4-902A-4837-8D9B-82216623A2D1}" destId="{9ED391FE-EE8F-4272-9706-81CBA8E74924}" srcOrd="1" destOrd="0" parTransId="{89543F35-B799-4341-9D01-E8530826C318}" sibTransId="{EB0F4AD2-B7C6-4070-A105-E32D36AABA89}"/>
    <dgm:cxn modelId="{F0D2C9B9-A2AD-494D-96B1-8F81FFDAF4A5}" type="presOf" srcId="{9ED391FE-EE8F-4272-9706-81CBA8E74924}" destId="{6090380C-ED16-48D6-A58E-833CAEE0CE48}" srcOrd="0" destOrd="0" presId="urn:microsoft.com/office/officeart/2005/8/layout/matrix3"/>
    <dgm:cxn modelId="{EEAB54BF-DFD7-4CE2-B050-C1043F0BD17D}" type="presOf" srcId="{DF4D09D4-902A-4837-8D9B-82216623A2D1}" destId="{93CE2417-4804-4F84-A769-297D15A76702}" srcOrd="0" destOrd="0" presId="urn:microsoft.com/office/officeart/2005/8/layout/matrix3"/>
    <dgm:cxn modelId="{B8AC88D0-E860-4C56-973B-D90362FFA525}" srcId="{DF4D09D4-902A-4837-8D9B-82216623A2D1}" destId="{9378AF60-0C7C-4ED2-8543-1E0BCEF9F985}" srcOrd="0" destOrd="0" parTransId="{F8E043CC-638B-4354-8C71-2989354246C5}" sibTransId="{DEB60A51-C886-48A9-B6CE-B65AB76526CD}"/>
    <dgm:cxn modelId="{25E5899D-8703-4DB2-969C-842207C6170C}" type="presParOf" srcId="{93CE2417-4804-4F84-A769-297D15A76702}" destId="{E1CB0890-8361-4BFD-B72C-68F0CC0C2B80}" srcOrd="0" destOrd="0" presId="urn:microsoft.com/office/officeart/2005/8/layout/matrix3"/>
    <dgm:cxn modelId="{ECF1C2EE-B6EF-408D-9CA5-C15514CC6AF8}" type="presParOf" srcId="{93CE2417-4804-4F84-A769-297D15A76702}" destId="{2A0DA471-F485-43FB-91D9-CB77E1A662F5}" srcOrd="1" destOrd="0" presId="urn:microsoft.com/office/officeart/2005/8/layout/matrix3"/>
    <dgm:cxn modelId="{396165DD-7EB2-41C8-8AD3-03123FE73DFA}" type="presParOf" srcId="{93CE2417-4804-4F84-A769-297D15A76702}" destId="{6090380C-ED16-48D6-A58E-833CAEE0CE48}" srcOrd="2" destOrd="0" presId="urn:microsoft.com/office/officeart/2005/8/layout/matrix3"/>
    <dgm:cxn modelId="{720F2B47-1D43-46D9-841A-4A18CD1B39E1}" type="presParOf" srcId="{93CE2417-4804-4F84-A769-297D15A76702}" destId="{7FE13278-AA46-44C2-B996-D2692DB97F7D}" srcOrd="3" destOrd="0" presId="urn:microsoft.com/office/officeart/2005/8/layout/matrix3"/>
    <dgm:cxn modelId="{33287DE2-DFBA-4560-8693-F8DA65F49F2C}" type="presParOf" srcId="{93CE2417-4804-4F84-A769-297D15A76702}" destId="{5000D9E3-F6E0-4F8D-A237-50C1761F2B7B}"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CB0890-8361-4BFD-B72C-68F0CC0C2B80}">
      <dsp:nvSpPr>
        <dsp:cNvPr id="0" name=""/>
        <dsp:cNvSpPr/>
      </dsp:nvSpPr>
      <dsp:spPr>
        <a:xfrm>
          <a:off x="1884356" y="0"/>
          <a:ext cx="3719650" cy="3719650"/>
        </a:xfrm>
        <a:prstGeom prst="diamond">
          <a:avLst/>
        </a:prstGeom>
        <a:gradFill rotWithShape="0">
          <a:gsLst>
            <a:gs pos="0">
              <a:schemeClr val="accent2">
                <a:tint val="40000"/>
                <a:hueOff val="0"/>
                <a:satOff val="0"/>
                <a:lumOff val="0"/>
                <a:alphaOff val="0"/>
                <a:satMod val="103000"/>
                <a:lumMod val="102000"/>
                <a:tint val="94000"/>
              </a:schemeClr>
            </a:gs>
            <a:gs pos="50000">
              <a:schemeClr val="accent2">
                <a:tint val="40000"/>
                <a:hueOff val="0"/>
                <a:satOff val="0"/>
                <a:lumOff val="0"/>
                <a:alphaOff val="0"/>
                <a:satMod val="110000"/>
                <a:lumMod val="100000"/>
                <a:shade val="100000"/>
              </a:schemeClr>
            </a:gs>
            <a:gs pos="100000">
              <a:schemeClr val="accent2">
                <a:tint val="40000"/>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z="-152400" extrusionH="63500" prstMaterial="matte">
          <a:bevelT w="144450" h="6350" prst="relaxedInset"/>
          <a:contourClr>
            <a:schemeClr val="bg1"/>
          </a:contourClr>
        </a:sp3d>
      </dsp:spPr>
      <dsp:style>
        <a:lnRef idx="0">
          <a:scrgbClr r="0" g="0" b="0"/>
        </a:lnRef>
        <a:fillRef idx="3">
          <a:scrgbClr r="0" g="0" b="0"/>
        </a:fillRef>
        <a:effectRef idx="0">
          <a:scrgbClr r="0" g="0" b="0"/>
        </a:effectRef>
        <a:fontRef idx="minor"/>
      </dsp:style>
    </dsp:sp>
    <dsp:sp modelId="{2A0DA471-F485-43FB-91D9-CB77E1A662F5}">
      <dsp:nvSpPr>
        <dsp:cNvPr id="0" name=""/>
        <dsp:cNvSpPr/>
      </dsp:nvSpPr>
      <dsp:spPr>
        <a:xfrm>
          <a:off x="2237722" y="353366"/>
          <a:ext cx="1450663" cy="1450663"/>
        </a:xfrm>
        <a:prstGeom prst="roundRect">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rPr>
            <a:t>Crime Intelligence</a:t>
          </a:r>
          <a:endParaRPr lang="en-US" sz="1600" kern="1200" dirty="0">
            <a:solidFill>
              <a:schemeClr val="bg1"/>
            </a:solidFill>
          </a:endParaRPr>
        </a:p>
      </dsp:txBody>
      <dsp:txXfrm>
        <a:off x="2308538" y="424182"/>
        <a:ext cx="1309031" cy="1309031"/>
      </dsp:txXfrm>
    </dsp:sp>
    <dsp:sp modelId="{6090380C-ED16-48D6-A58E-833CAEE0CE48}">
      <dsp:nvSpPr>
        <dsp:cNvPr id="0" name=""/>
        <dsp:cNvSpPr/>
      </dsp:nvSpPr>
      <dsp:spPr>
        <a:xfrm>
          <a:off x="3799975" y="353366"/>
          <a:ext cx="1450663" cy="1450663"/>
        </a:xfrm>
        <a:prstGeom prst="roundRect">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rPr>
            <a:t>Strategic</a:t>
          </a:r>
          <a:endParaRPr lang="en-US" sz="1600" kern="1200" dirty="0">
            <a:solidFill>
              <a:schemeClr val="bg1"/>
            </a:solidFill>
          </a:endParaRPr>
        </a:p>
      </dsp:txBody>
      <dsp:txXfrm>
        <a:off x="3870791" y="424182"/>
        <a:ext cx="1309031" cy="1309031"/>
      </dsp:txXfrm>
    </dsp:sp>
    <dsp:sp modelId="{7FE13278-AA46-44C2-B996-D2692DB97F7D}">
      <dsp:nvSpPr>
        <dsp:cNvPr id="0" name=""/>
        <dsp:cNvSpPr/>
      </dsp:nvSpPr>
      <dsp:spPr>
        <a:xfrm>
          <a:off x="2237722" y="1915619"/>
          <a:ext cx="1450663" cy="1450663"/>
        </a:xfrm>
        <a:prstGeom prst="round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rPr>
            <a:t>Tactical</a:t>
          </a:r>
          <a:endParaRPr lang="en-US" sz="1600" kern="1200" dirty="0">
            <a:solidFill>
              <a:schemeClr val="bg1"/>
            </a:solidFill>
          </a:endParaRPr>
        </a:p>
      </dsp:txBody>
      <dsp:txXfrm>
        <a:off x="2308538" y="1986435"/>
        <a:ext cx="1309031" cy="1309031"/>
      </dsp:txXfrm>
    </dsp:sp>
    <dsp:sp modelId="{5000D9E3-F6E0-4F8D-A237-50C1761F2B7B}">
      <dsp:nvSpPr>
        <dsp:cNvPr id="0" name=""/>
        <dsp:cNvSpPr/>
      </dsp:nvSpPr>
      <dsp:spPr>
        <a:xfrm>
          <a:off x="3799975" y="1915619"/>
          <a:ext cx="1450663" cy="1450663"/>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60960" tIns="60960" rIns="60960" bIns="60960" numCol="1" spcCol="1270" anchor="ctr" anchorCtr="0">
          <a:noAutofit/>
        </a:bodyPr>
        <a:lstStyle/>
        <a:p>
          <a:pPr marL="0" lvl="0" indent="0" algn="ctr" defTabSz="711200">
            <a:lnSpc>
              <a:spcPct val="90000"/>
            </a:lnSpc>
            <a:spcBef>
              <a:spcPct val="0"/>
            </a:spcBef>
            <a:spcAft>
              <a:spcPct val="35000"/>
            </a:spcAft>
            <a:buNone/>
          </a:pPr>
          <a:r>
            <a:rPr lang="en-US" sz="1600" kern="1200">
              <a:solidFill>
                <a:schemeClr val="bg1"/>
              </a:solidFill>
            </a:rPr>
            <a:t>Administra-tive</a:t>
          </a:r>
          <a:endParaRPr lang="en-US" sz="1600" kern="1200" dirty="0">
            <a:solidFill>
              <a:schemeClr val="bg1"/>
            </a:solidFill>
          </a:endParaRPr>
        </a:p>
      </dsp:txBody>
      <dsp:txXfrm>
        <a:off x="3870791" y="1986435"/>
        <a:ext cx="1309031" cy="1309031"/>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a:p>
        </p:txBody>
      </p:sp>
      <p:sp>
        <p:nvSpPr>
          <p:cNvPr id="3" name="Date Placeholder 2"/>
          <p:cNvSpPr>
            <a:spLocks noGrp="1"/>
          </p:cNvSpPr>
          <p:nvPr>
            <p:ph type="dt" sz="quarter" idx="1"/>
          </p:nvPr>
        </p:nvSpPr>
        <p:spPr>
          <a:xfrm>
            <a:off x="4143587" y="0"/>
            <a:ext cx="3169920" cy="480060"/>
          </a:xfrm>
          <a:prstGeom prst="rect">
            <a:avLst/>
          </a:prstGeom>
        </p:spPr>
        <p:txBody>
          <a:bodyPr vert="horz" lIns="96661" tIns="48331" rIns="96661" bIns="48331" rtlCol="0"/>
          <a:lstStyle>
            <a:lvl1pPr algn="r">
              <a:defRPr sz="1300"/>
            </a:lvl1pPr>
          </a:lstStyle>
          <a:p>
            <a:fld id="{B7D56450-21F7-4230-9D29-F8EB138284E3}" type="datetimeFigureOut">
              <a:rPr lang="en-US" smtClean="0"/>
              <a:t>1/25/2018</a:t>
            </a:fld>
            <a:endParaRPr lang="en-US"/>
          </a:p>
        </p:txBody>
      </p:sp>
      <p:sp>
        <p:nvSpPr>
          <p:cNvPr id="4" name="Footer Placeholder 3"/>
          <p:cNvSpPr>
            <a:spLocks noGrp="1"/>
          </p:cNvSpPr>
          <p:nvPr>
            <p:ph type="ftr" sz="quarter" idx="2"/>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a:p>
        </p:txBody>
      </p:sp>
      <p:sp>
        <p:nvSpPr>
          <p:cNvPr id="5" name="Slide Number Placeholder 4"/>
          <p:cNvSpPr>
            <a:spLocks noGrp="1"/>
          </p:cNvSpPr>
          <p:nvPr>
            <p:ph type="sldNum" sz="quarter" idx="3"/>
          </p:nvPr>
        </p:nvSpPr>
        <p:spPr>
          <a:xfrm>
            <a:off x="4143587" y="9119474"/>
            <a:ext cx="3169920" cy="480060"/>
          </a:xfrm>
          <a:prstGeom prst="rect">
            <a:avLst/>
          </a:prstGeom>
        </p:spPr>
        <p:txBody>
          <a:bodyPr vert="horz" lIns="96661" tIns="48331" rIns="96661" bIns="48331" rtlCol="0" anchor="b"/>
          <a:lstStyle>
            <a:lvl1pPr algn="r">
              <a:defRPr sz="1300"/>
            </a:lvl1pPr>
          </a:lstStyle>
          <a:p>
            <a:fld id="{78C1C1B0-50E2-4B3E-9F59-9E0AF762F4AE}" type="slidenum">
              <a:rPr lang="en-US" smtClean="0"/>
              <a:t>‹#›</a:t>
            </a:fld>
            <a:endParaRPr lang="en-US"/>
          </a:p>
        </p:txBody>
      </p:sp>
    </p:spTree>
    <p:extLst>
      <p:ext uri="{BB962C8B-B14F-4D97-AF65-F5344CB8AC3E}">
        <p14:creationId xmlns:p14="http://schemas.microsoft.com/office/powerpoint/2010/main" val="286904819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0060"/>
          </a:xfrm>
          <a:prstGeom prst="rect">
            <a:avLst/>
          </a:prstGeom>
        </p:spPr>
        <p:txBody>
          <a:bodyPr vert="horz" lIns="96661" tIns="48331" rIns="96661" bIns="48331" rtlCol="0"/>
          <a:lstStyle>
            <a:lvl1pPr algn="l">
              <a:defRPr sz="1300"/>
            </a:lvl1pPr>
          </a:lstStyle>
          <a:p>
            <a:endParaRPr lang="en-US" dirty="0"/>
          </a:p>
        </p:txBody>
      </p:sp>
      <p:sp>
        <p:nvSpPr>
          <p:cNvPr id="3" name="Date Placeholder 2"/>
          <p:cNvSpPr>
            <a:spLocks noGrp="1"/>
          </p:cNvSpPr>
          <p:nvPr>
            <p:ph type="dt" idx="1"/>
          </p:nvPr>
        </p:nvSpPr>
        <p:spPr>
          <a:xfrm>
            <a:off x="4143587" y="0"/>
            <a:ext cx="3169920" cy="480060"/>
          </a:xfrm>
          <a:prstGeom prst="rect">
            <a:avLst/>
          </a:prstGeom>
        </p:spPr>
        <p:txBody>
          <a:bodyPr vert="horz" lIns="96661" tIns="48331" rIns="96661" bIns="48331" rtlCol="0"/>
          <a:lstStyle>
            <a:lvl1pPr algn="r">
              <a:defRPr sz="1300"/>
            </a:lvl1pPr>
          </a:lstStyle>
          <a:p>
            <a:fld id="{A87373D5-00B1-4279-91F9-B1EFA53448DF}" type="datetimeFigureOut">
              <a:rPr lang="en-US" smtClean="0"/>
              <a:pPr/>
              <a:t>1/25/2018</a:t>
            </a:fld>
            <a:endParaRPr lang="en-US" dirty="0"/>
          </a:p>
        </p:txBody>
      </p:sp>
      <p:sp>
        <p:nvSpPr>
          <p:cNvPr id="4" name="Slide Image Placeholder 3"/>
          <p:cNvSpPr>
            <a:spLocks noGrp="1" noRot="1" noChangeAspect="1"/>
          </p:cNvSpPr>
          <p:nvPr>
            <p:ph type="sldImg" idx="2"/>
          </p:nvPr>
        </p:nvSpPr>
        <p:spPr>
          <a:xfrm>
            <a:off x="1257300" y="720725"/>
            <a:ext cx="4800600" cy="3600450"/>
          </a:xfrm>
          <a:prstGeom prst="rect">
            <a:avLst/>
          </a:prstGeom>
          <a:noFill/>
          <a:ln w="12700">
            <a:solidFill>
              <a:prstClr val="black"/>
            </a:solidFill>
          </a:ln>
        </p:spPr>
        <p:txBody>
          <a:bodyPr vert="horz" lIns="96661" tIns="48331" rIns="96661" bIns="48331" rtlCol="0" anchor="ctr"/>
          <a:lstStyle/>
          <a:p>
            <a:endParaRPr lang="en-US" dirty="0"/>
          </a:p>
        </p:txBody>
      </p:sp>
      <p:sp>
        <p:nvSpPr>
          <p:cNvPr id="5" name="Notes Placeholder 4"/>
          <p:cNvSpPr>
            <a:spLocks noGrp="1"/>
          </p:cNvSpPr>
          <p:nvPr>
            <p:ph type="body" sz="quarter" idx="3"/>
          </p:nvPr>
        </p:nvSpPr>
        <p:spPr>
          <a:xfrm>
            <a:off x="731520" y="4560570"/>
            <a:ext cx="5852160" cy="4320540"/>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119474"/>
            <a:ext cx="3169920" cy="480060"/>
          </a:xfrm>
          <a:prstGeom prst="rect">
            <a:avLst/>
          </a:prstGeom>
        </p:spPr>
        <p:txBody>
          <a:bodyPr vert="horz" lIns="96661" tIns="48331" rIns="96661" bIns="48331" rtlCol="0" anchor="b"/>
          <a:lstStyle>
            <a:lvl1pPr algn="l">
              <a:defRPr sz="1300"/>
            </a:lvl1pPr>
          </a:lstStyle>
          <a:p>
            <a:endParaRPr lang="en-US" dirty="0"/>
          </a:p>
        </p:txBody>
      </p:sp>
      <p:sp>
        <p:nvSpPr>
          <p:cNvPr id="7" name="Slide Number Placeholder 6"/>
          <p:cNvSpPr>
            <a:spLocks noGrp="1"/>
          </p:cNvSpPr>
          <p:nvPr>
            <p:ph type="sldNum" sz="quarter" idx="5"/>
          </p:nvPr>
        </p:nvSpPr>
        <p:spPr>
          <a:xfrm>
            <a:off x="4143587" y="9119474"/>
            <a:ext cx="3169920" cy="480060"/>
          </a:xfrm>
          <a:prstGeom prst="rect">
            <a:avLst/>
          </a:prstGeom>
        </p:spPr>
        <p:txBody>
          <a:bodyPr vert="horz" lIns="96661" tIns="48331" rIns="96661" bIns="48331" rtlCol="0" anchor="b"/>
          <a:lstStyle>
            <a:lvl1pPr algn="r">
              <a:defRPr sz="1300"/>
            </a:lvl1pPr>
          </a:lstStyle>
          <a:p>
            <a:fld id="{57235CD3-E6E5-4D20-BBE6-E9463ADD0D1C}" type="slidenum">
              <a:rPr lang="en-US" smtClean="0"/>
              <a:pPr/>
              <a:t>‹#›</a:t>
            </a:fld>
            <a:endParaRPr lang="en-US" dirty="0"/>
          </a:p>
        </p:txBody>
      </p:sp>
    </p:spTree>
    <p:extLst>
      <p:ext uri="{BB962C8B-B14F-4D97-AF65-F5344CB8AC3E}">
        <p14:creationId xmlns:p14="http://schemas.microsoft.com/office/powerpoint/2010/main" val="1014222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66612">
              <a:defRPr/>
            </a:pPr>
            <a:r>
              <a:rPr lang="en-US" sz="1200" dirty="0">
                <a:latin typeface="Century Gothic" panose="020B0502020202020204" pitchFamily="34" charset="0"/>
              </a:rPr>
              <a:t>NOTES taken from: International Association of Crime Analysts. (2014, forthcoming). </a:t>
            </a:r>
            <a:r>
              <a:rPr lang="en-US" sz="1200" i="1" dirty="0">
                <a:latin typeface="Century Gothic" panose="020B0502020202020204" pitchFamily="34" charset="0"/>
              </a:rPr>
              <a:t>Definitions and types of crime analysis.  </a:t>
            </a:r>
            <a:r>
              <a:rPr lang="en-US" sz="1200" dirty="0">
                <a:latin typeface="Century Gothic" panose="020B0502020202020204" pitchFamily="34" charset="0"/>
              </a:rPr>
              <a:t>(White Paper). Overland Park, KS: International Association of Crime Analysts.  </a:t>
            </a:r>
          </a:p>
          <a:p>
            <a:endParaRPr lang="en-US" sz="1200" i="1" dirty="0">
              <a:latin typeface="Century Gothic" panose="020B0502020202020204" pitchFamily="34" charset="0"/>
            </a:endParaRPr>
          </a:p>
          <a:p>
            <a:r>
              <a:rPr lang="en-US" sz="1200" i="1" dirty="0">
                <a:latin typeface="Century Gothic" panose="020B0502020202020204" pitchFamily="34" charset="0"/>
              </a:rPr>
              <a:t>Dimensions of Analysis</a:t>
            </a:r>
            <a:endParaRPr lang="en-US" sz="1200" dirty="0">
              <a:latin typeface="Century Gothic" panose="020B0502020202020204" pitchFamily="34" charset="0"/>
            </a:endParaRPr>
          </a:p>
          <a:p>
            <a:r>
              <a:rPr lang="en-US" sz="1200" dirty="0">
                <a:latin typeface="Century Gothic" panose="020B0502020202020204" pitchFamily="34" charset="0"/>
              </a:rPr>
              <a:t> </a:t>
            </a:r>
          </a:p>
          <a:p>
            <a:r>
              <a:rPr lang="en-US" sz="1200" dirty="0">
                <a:latin typeface="Century Gothic" panose="020B0502020202020204" pitchFamily="34" charset="0"/>
              </a:rPr>
              <a:t>As previously noted, no typology will result in an entirely mutually-exclusive set of definitions. There is considerable overlap between tactical and strategic crime analysis in the vague definition between “long-term” and “short-term”; between tactical crime analysis and crime intelligence analysis depending on whether we start with a set of crimes with unknown offenders or a set of offenders with unknown crimes; and between strategic crime analysis and administrative crime analysis in when a statistical report becomes a “trend analysis.”</a:t>
            </a:r>
          </a:p>
          <a:p>
            <a:r>
              <a:rPr lang="en-US" sz="1200" dirty="0">
                <a:latin typeface="Century Gothic" panose="020B0502020202020204" pitchFamily="34" charset="0"/>
              </a:rPr>
              <a:t> </a:t>
            </a:r>
          </a:p>
          <a:p>
            <a:r>
              <a:rPr lang="en-US" sz="1200" dirty="0">
                <a:latin typeface="Century Gothic" panose="020B0502020202020204" pitchFamily="34" charset="0"/>
              </a:rPr>
              <a:t>The justification for these selections comes from a </a:t>
            </a:r>
            <a:r>
              <a:rPr lang="en-US" sz="1200" i="1" dirty="0">
                <a:latin typeface="Century Gothic" panose="020B0502020202020204" pitchFamily="34" charset="0"/>
              </a:rPr>
              <a:t>general</a:t>
            </a:r>
            <a:r>
              <a:rPr lang="en-US" sz="1200" dirty="0">
                <a:latin typeface="Century Gothic" panose="020B0502020202020204" pitchFamily="34" charset="0"/>
              </a:rPr>
              <a:t> separation of data, tasks, and results among four categories. The first is the importance of police incident data relative to primary data collected by the analyst, officers, or other police personnel. Both tactical crime analysis and administrative crime analysis can be performed largely from the data that exists in the typical police CAD or records management system, while both crime intelligence analysis and strategic crime analysis depend on the deliberate collection of additional data to place either persons or crimes in a broader context.</a:t>
            </a:r>
          </a:p>
          <a:p>
            <a:r>
              <a:rPr lang="en-US" sz="1200" dirty="0">
                <a:latin typeface="Century Gothic" panose="020B0502020202020204" pitchFamily="34" charset="0"/>
              </a:rPr>
              <a:t> </a:t>
            </a:r>
          </a:p>
          <a:p>
            <a:r>
              <a:rPr lang="en-US" sz="1200" dirty="0">
                <a:latin typeface="Century Gothic" panose="020B0502020202020204" pitchFamily="34" charset="0"/>
              </a:rPr>
              <a:t>The second dimension is the importance of the offender relative to the analysis process. Except in repeat victim analysis, an offender is almost always the focus of crime intelligence analysis, and except in the case of short-term crime patterns that are </a:t>
            </a:r>
            <a:r>
              <a:rPr lang="en-US" sz="1200" i="1" dirty="0">
                <a:latin typeface="Century Gothic" panose="020B0502020202020204" pitchFamily="34" charset="0"/>
              </a:rPr>
              <a:t>not </a:t>
            </a:r>
            <a:r>
              <a:rPr lang="en-US" sz="1200" dirty="0">
                <a:latin typeface="Century Gothic" panose="020B0502020202020204" pitchFamily="34" charset="0"/>
              </a:rPr>
              <a:t>series, much of tactical crime analysis focuses on describing and identifying offenders. Apprehension and prosecution of offenders is often the outcome of both processes. The analysis of specific offenders takes on much less importance in both strategic crime analysis and administrative crime analysis, though for different reasons.</a:t>
            </a:r>
          </a:p>
          <a:p>
            <a:r>
              <a:rPr lang="en-US" sz="1200" dirty="0">
                <a:latin typeface="Century Gothic" panose="020B0502020202020204" pitchFamily="34" charset="0"/>
              </a:rPr>
              <a:t> </a:t>
            </a:r>
          </a:p>
          <a:p>
            <a:r>
              <a:rPr lang="en-US" sz="1200" dirty="0">
                <a:latin typeface="Century Gothic" panose="020B0502020202020204" pitchFamily="34" charset="0"/>
              </a:rPr>
              <a:t>The regularity and speed of the analysis in each category is a third dimension, and it tends to line up with the first dimension. Tactical analysis is a daily process by which the analyst (among other things) searches for emerging patterns, and the regularity of administrative analysis requests makes it a very frequent process as well. Strategic crime analysis and crime intelligence analysis are slower and more careful, deliberate processes that rarely result in daily products, as they tend to support long term strategies (though of different types) rather than short-term operations.</a:t>
            </a:r>
          </a:p>
          <a:p>
            <a:r>
              <a:rPr lang="en-US" sz="1200" dirty="0">
                <a:latin typeface="Century Gothic" panose="020B0502020202020204" pitchFamily="34" charset="0"/>
              </a:rPr>
              <a:t> </a:t>
            </a:r>
          </a:p>
          <a:p>
            <a:r>
              <a:rPr lang="en-US" sz="1200" dirty="0">
                <a:latin typeface="Century Gothic" panose="020B0502020202020204" pitchFamily="34" charset="0"/>
              </a:rPr>
              <a:t>The fourth dimension is the confidentiality of the analytical product, and it tends to line up with the second dimension. Crime intelligence analysis and tactical crime analysis products are almost always internal products, kept confidential so as to avoid compromising an investigative or patrol strategy. Strategic crime analysis and administrative crime analysis products are more likely to inform audiences outside the police agency.</a:t>
            </a:r>
          </a:p>
          <a:p>
            <a:r>
              <a:rPr lang="en-US" sz="1200" dirty="0">
                <a:latin typeface="Century Gothic" panose="020B0502020202020204" pitchFamily="34" charset="0"/>
              </a:rPr>
              <a:t> </a:t>
            </a:r>
          </a:p>
          <a:p>
            <a:r>
              <a:rPr lang="en-US" sz="1200" dirty="0">
                <a:latin typeface="Century Gothic" panose="020B0502020202020204" pitchFamily="34" charset="0"/>
              </a:rPr>
              <a:t>There are exceptions to all of these areas, of course, but these considerations do, in general, serve to justify these four types of crime analysis.</a:t>
            </a:r>
          </a:p>
          <a:p>
            <a:r>
              <a:rPr lang="en-US" sz="1200" dirty="0">
                <a:latin typeface="Century Gothic" panose="020B0502020202020204" pitchFamily="34" charset="0"/>
              </a:rPr>
              <a:t> </a:t>
            </a:r>
          </a:p>
          <a:p>
            <a:endParaRPr lang="en-US" sz="1200" dirty="0">
              <a:latin typeface="Century Gothic" panose="020B0502020202020204" pitchFamily="34" charset="0"/>
            </a:endParaRPr>
          </a:p>
        </p:txBody>
      </p:sp>
      <p:sp>
        <p:nvSpPr>
          <p:cNvPr id="4" name="Slide Number Placeholder 3"/>
          <p:cNvSpPr>
            <a:spLocks noGrp="1"/>
          </p:cNvSpPr>
          <p:nvPr>
            <p:ph type="sldNum" sz="quarter" idx="10"/>
          </p:nvPr>
        </p:nvSpPr>
        <p:spPr/>
        <p:txBody>
          <a:bodyPr/>
          <a:lstStyle/>
          <a:p>
            <a:fld id="{57235CD3-E6E5-4D20-BBE6-E9463ADD0D1C}" type="slidenum">
              <a:rPr lang="en-US" smtClean="0"/>
              <a:pPr/>
              <a:t>1</a:t>
            </a:fld>
            <a:endParaRPr lang="en-US" dirty="0"/>
          </a:p>
        </p:txBody>
      </p:sp>
    </p:spTree>
    <p:extLst>
      <p:ext uri="{BB962C8B-B14F-4D97-AF65-F5344CB8AC3E}">
        <p14:creationId xmlns:p14="http://schemas.microsoft.com/office/powerpoint/2010/main" val="41185472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p>
        </p:txBody>
      </p:sp>
      <p:sp>
        <p:nvSpPr>
          <p:cNvPr id="4" name="Date Placeholder 3"/>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1712919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6B3E468-A013-4CA1-96F2-5DAA8C97A0A6}" type="datetimeFigureOut">
              <a:rPr lang="en-US" smtClean="0"/>
              <a:t>1/25/2018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B3132A2-4DDD-4875-9A66-A5308D1509BA}" type="slidenum">
              <a:rPr lang="en-US" smtClean="0"/>
              <a:t>‹#›</a:t>
            </a:fld>
            <a:endParaRPr lang="en-US"/>
          </a:p>
        </p:txBody>
      </p:sp>
    </p:spTree>
    <p:extLst>
      <p:ext uri="{BB962C8B-B14F-4D97-AF65-F5344CB8AC3E}">
        <p14:creationId xmlns:p14="http://schemas.microsoft.com/office/powerpoint/2010/main" val="569867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animEffect transition="in" filter="fade">
                                      <p:cBhvr>
                                        <p:cTn id="14" dur="500"/>
                                        <p:tgtEl>
                                          <p:spTgt spid="3">
                                            <p:txEl>
                                              <p:pRg st="2" end="2"/>
                                            </p:txEl>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animEffect transition="in" filter="fade">
                                      <p:cBhvr>
                                        <p:cTn id="20"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a:t>Click to edit Master title style</a:t>
            </a:r>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123233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25330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203911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6790744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453848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056293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a:t>Click to edit Master title style</a:t>
            </a:r>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8651765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10176639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CA440039-0828-4645-8731-81CFD580F69C}" type="datetimeFigureOut">
              <a:rPr lang="en-US" smtClean="0"/>
              <a:pPr/>
              <a:t>1/25/2018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32626999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CA440039-0828-4645-8731-81CFD580F69C}" type="datetimeFigureOut">
              <a:rPr lang="en-US" smtClean="0"/>
              <a:pPr/>
              <a:t>1/25/2018</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45B6C-BBDE-4135-8942-C0E1FC470F41}" type="slidenum">
              <a:rPr lang="en-US" smtClean="0"/>
              <a:pPr/>
              <a:t>‹#›</a:t>
            </a:fld>
            <a:endParaRPr lang="en-US" dirty="0"/>
          </a:p>
        </p:txBody>
      </p:sp>
    </p:spTree>
    <p:extLst>
      <p:ext uri="{BB962C8B-B14F-4D97-AF65-F5344CB8AC3E}">
        <p14:creationId xmlns:p14="http://schemas.microsoft.com/office/powerpoint/2010/main" val="1780621946"/>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639762"/>
          </a:xfr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dk1"/>
          </a:lnRef>
          <a:fillRef idx="3">
            <a:schemeClr val="dk1"/>
          </a:fillRef>
          <a:effectRef idx="3">
            <a:schemeClr val="dk1"/>
          </a:effectRef>
          <a:fontRef idx="minor">
            <a:schemeClr val="lt1"/>
          </a:fontRef>
        </p:style>
        <p:txBody>
          <a:bodyPr/>
          <a:lstStyle/>
          <a:p>
            <a:pPr algn="ctr"/>
            <a:r>
              <a:rPr lang="en-US" dirty="0"/>
              <a:t>Dimensions of Analysis</a:t>
            </a:r>
            <a:endParaRPr lang="en-US" sz="3600" cap="none" dirty="0">
              <a:solidFill>
                <a:schemeClr val="tx2"/>
              </a:solidFill>
            </a:endParaRPr>
          </a:p>
        </p:txBody>
      </p:sp>
      <p:graphicFrame>
        <p:nvGraphicFramePr>
          <p:cNvPr id="6" name="Content Placeholder 3"/>
          <p:cNvGraphicFramePr>
            <a:graphicFrameLocks noGrp="1"/>
          </p:cNvGraphicFramePr>
          <p:nvPr>
            <p:ph idx="1"/>
            <p:extLst>
              <p:ext uri="{D42A27DB-BD31-4B8C-83A1-F6EECF244321}">
                <p14:modId xmlns:p14="http://schemas.microsoft.com/office/powerpoint/2010/main" val="64355104"/>
              </p:ext>
            </p:extLst>
          </p:nvPr>
        </p:nvGraphicFramePr>
        <p:xfrm>
          <a:off x="905851" y="1601624"/>
          <a:ext cx="7488362" cy="371965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extBox 6"/>
          <p:cNvSpPr txBox="1"/>
          <p:nvPr/>
        </p:nvSpPr>
        <p:spPr>
          <a:xfrm>
            <a:off x="3408949" y="1570940"/>
            <a:ext cx="2419252" cy="307777"/>
          </a:xfrm>
          <a:prstGeom prst="rect">
            <a:avLst/>
          </a:prstGeom>
          <a:noFill/>
        </p:spPr>
        <p:txBody>
          <a:bodyPr wrap="none" rtlCol="0">
            <a:spAutoFit/>
          </a:bodyPr>
          <a:lstStyle/>
          <a:p>
            <a:r>
              <a:rPr lang="en-US" sz="1400" dirty="0">
                <a:latin typeface="+mn-lt"/>
              </a:rPr>
              <a:t>More 		Less</a:t>
            </a:r>
          </a:p>
        </p:txBody>
      </p:sp>
      <p:sp>
        <p:nvSpPr>
          <p:cNvPr id="8" name="TextBox 7"/>
          <p:cNvSpPr txBox="1"/>
          <p:nvPr/>
        </p:nvSpPr>
        <p:spPr>
          <a:xfrm>
            <a:off x="3119017" y="1041922"/>
            <a:ext cx="3044423" cy="3693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3"/>
          </a:lnRef>
          <a:fillRef idx="3">
            <a:schemeClr val="accent3"/>
          </a:fillRef>
          <a:effectRef idx="3">
            <a:schemeClr val="accent3"/>
          </a:effectRef>
          <a:fontRef idx="minor">
            <a:schemeClr val="lt1"/>
          </a:fontRef>
        </p:style>
        <p:txBody>
          <a:bodyPr wrap="none" rtlCol="0">
            <a:spAutoFit/>
          </a:bodyPr>
          <a:lstStyle/>
          <a:p>
            <a:r>
              <a:rPr lang="en-US" dirty="0">
                <a:solidFill>
                  <a:schemeClr val="bg1"/>
                </a:solidFill>
                <a:latin typeface="+mn-lt"/>
              </a:rPr>
              <a:t>Confidentiality of Product</a:t>
            </a:r>
          </a:p>
        </p:txBody>
      </p:sp>
      <p:sp>
        <p:nvSpPr>
          <p:cNvPr id="9" name="TextBox 8"/>
          <p:cNvSpPr txBox="1"/>
          <p:nvPr/>
        </p:nvSpPr>
        <p:spPr>
          <a:xfrm rot="16200000">
            <a:off x="950818" y="3315524"/>
            <a:ext cx="2470548" cy="3693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2"/>
          </a:lnRef>
          <a:fillRef idx="3">
            <a:schemeClr val="accent2"/>
          </a:fillRef>
          <a:effectRef idx="3">
            <a:schemeClr val="accent2"/>
          </a:effectRef>
          <a:fontRef idx="minor">
            <a:schemeClr val="lt1"/>
          </a:fontRef>
        </p:style>
        <p:txBody>
          <a:bodyPr wrap="none" rtlCol="0">
            <a:spAutoFit/>
          </a:bodyPr>
          <a:lstStyle/>
          <a:p>
            <a:r>
              <a:rPr lang="en-US" dirty="0">
                <a:solidFill>
                  <a:schemeClr val="bg1"/>
                </a:solidFill>
                <a:latin typeface="+mn-lt"/>
              </a:rPr>
              <a:t>Primary Source Data</a:t>
            </a:r>
          </a:p>
        </p:txBody>
      </p:sp>
      <p:sp>
        <p:nvSpPr>
          <p:cNvPr id="10" name="TextBox 9"/>
          <p:cNvSpPr txBox="1"/>
          <p:nvPr/>
        </p:nvSpPr>
        <p:spPr>
          <a:xfrm rot="16200000">
            <a:off x="1342771" y="3327519"/>
            <a:ext cx="3111056" cy="307777"/>
          </a:xfrm>
          <a:prstGeom prst="rect">
            <a:avLst/>
          </a:prstGeom>
          <a:noFill/>
        </p:spPr>
        <p:txBody>
          <a:bodyPr wrap="square" rtlCol="0">
            <a:spAutoFit/>
          </a:bodyPr>
          <a:lstStyle/>
          <a:p>
            <a:r>
              <a:rPr lang="en-US" sz="1400" dirty="0">
                <a:latin typeface="+mn-lt"/>
              </a:rPr>
              <a:t>Police Data	                         Wide Array</a:t>
            </a:r>
          </a:p>
        </p:txBody>
      </p:sp>
      <p:sp>
        <p:nvSpPr>
          <p:cNvPr id="11" name="TextBox 10"/>
          <p:cNvSpPr txBox="1"/>
          <p:nvPr/>
        </p:nvSpPr>
        <p:spPr>
          <a:xfrm>
            <a:off x="3204778" y="5486400"/>
            <a:ext cx="2872902" cy="3693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4"/>
          </a:lnRef>
          <a:fillRef idx="3">
            <a:schemeClr val="accent4"/>
          </a:fillRef>
          <a:effectRef idx="3">
            <a:schemeClr val="accent4"/>
          </a:effectRef>
          <a:fontRef idx="minor">
            <a:schemeClr val="lt1"/>
          </a:fontRef>
        </p:style>
        <p:txBody>
          <a:bodyPr wrap="none" rtlCol="0">
            <a:spAutoFit/>
          </a:bodyPr>
          <a:lstStyle/>
          <a:p>
            <a:r>
              <a:rPr lang="en-US" dirty="0">
                <a:solidFill>
                  <a:schemeClr val="bg1"/>
                </a:solidFill>
                <a:latin typeface="+mn-lt"/>
              </a:rPr>
              <a:t>Importance of Offender</a:t>
            </a:r>
          </a:p>
        </p:txBody>
      </p:sp>
      <p:sp>
        <p:nvSpPr>
          <p:cNvPr id="12" name="TextBox 11"/>
          <p:cNvSpPr txBox="1"/>
          <p:nvPr/>
        </p:nvSpPr>
        <p:spPr>
          <a:xfrm>
            <a:off x="3431603" y="5047726"/>
            <a:ext cx="2419252" cy="307777"/>
          </a:xfrm>
          <a:prstGeom prst="rect">
            <a:avLst/>
          </a:prstGeom>
          <a:noFill/>
        </p:spPr>
        <p:txBody>
          <a:bodyPr wrap="none" rtlCol="0">
            <a:spAutoFit/>
          </a:bodyPr>
          <a:lstStyle/>
          <a:p>
            <a:r>
              <a:rPr lang="en-US" sz="1400" dirty="0">
                <a:latin typeface="+mn-lt"/>
              </a:rPr>
              <a:t>More 		 Less</a:t>
            </a:r>
          </a:p>
        </p:txBody>
      </p:sp>
      <p:sp>
        <p:nvSpPr>
          <p:cNvPr id="13" name="TextBox 12"/>
          <p:cNvSpPr txBox="1"/>
          <p:nvPr/>
        </p:nvSpPr>
        <p:spPr>
          <a:xfrm rot="5400000">
            <a:off x="5565641" y="3315524"/>
            <a:ext cx="3148619" cy="369332"/>
          </a:xfrm>
          <a:prstGeom prst="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0">
            <a:schemeClr val="accent5"/>
          </a:lnRef>
          <a:fillRef idx="3">
            <a:schemeClr val="accent5"/>
          </a:fillRef>
          <a:effectRef idx="3">
            <a:schemeClr val="accent5"/>
          </a:effectRef>
          <a:fontRef idx="minor">
            <a:schemeClr val="lt1"/>
          </a:fontRef>
        </p:style>
        <p:txBody>
          <a:bodyPr wrap="none" rtlCol="0">
            <a:spAutoFit/>
          </a:bodyPr>
          <a:lstStyle/>
          <a:p>
            <a:r>
              <a:rPr lang="en-US" dirty="0">
                <a:solidFill>
                  <a:schemeClr val="bg1"/>
                </a:solidFill>
                <a:latin typeface="+mn-lt"/>
              </a:rPr>
              <a:t>Regularity and Immediacy</a:t>
            </a:r>
          </a:p>
        </p:txBody>
      </p:sp>
      <p:sp>
        <p:nvSpPr>
          <p:cNvPr id="14" name="TextBox 13"/>
          <p:cNvSpPr txBox="1"/>
          <p:nvPr/>
        </p:nvSpPr>
        <p:spPr>
          <a:xfrm rot="5400000">
            <a:off x="5206608" y="3166333"/>
            <a:ext cx="2606804" cy="523220"/>
          </a:xfrm>
          <a:prstGeom prst="rect">
            <a:avLst/>
          </a:prstGeom>
          <a:noFill/>
        </p:spPr>
        <p:txBody>
          <a:bodyPr wrap="none" rtlCol="0">
            <a:spAutoFit/>
          </a:bodyPr>
          <a:lstStyle/>
          <a:p>
            <a:r>
              <a:rPr lang="en-US" sz="1400" dirty="0">
                <a:latin typeface="+mn-lt"/>
              </a:rPr>
              <a:t>Less Often	</a:t>
            </a:r>
            <a:r>
              <a:rPr lang="en-US" sz="1400" dirty="0"/>
              <a:t>          </a:t>
            </a:r>
            <a:r>
              <a:rPr lang="en-US" sz="1400" dirty="0">
                <a:latin typeface="+mn-lt"/>
              </a:rPr>
              <a:t>More Often</a:t>
            </a:r>
          </a:p>
          <a:p>
            <a:r>
              <a:rPr lang="en-US" sz="1400" dirty="0">
                <a:latin typeface="+mn-lt"/>
              </a:rPr>
              <a:t>Deliberate </a:t>
            </a:r>
            <a:r>
              <a:rPr lang="en-US" sz="1400" dirty="0"/>
              <a:t>               </a:t>
            </a:r>
            <a:r>
              <a:rPr lang="en-US" sz="1400" dirty="0">
                <a:latin typeface="+mn-lt"/>
              </a:rPr>
              <a:t>Fast</a:t>
            </a:r>
          </a:p>
        </p:txBody>
      </p:sp>
      <p:sp>
        <p:nvSpPr>
          <p:cNvPr id="15" name="TextBox 14"/>
          <p:cNvSpPr txBox="1"/>
          <p:nvPr/>
        </p:nvSpPr>
        <p:spPr>
          <a:xfrm>
            <a:off x="228600" y="6138994"/>
            <a:ext cx="8686800" cy="430887"/>
          </a:xfrm>
          <a:prstGeom prst="rect">
            <a:avLst/>
          </a:prstGeom>
          <a:noFill/>
        </p:spPr>
        <p:txBody>
          <a:bodyPr wrap="square" rtlCol="0">
            <a:spAutoFit/>
          </a:bodyPr>
          <a:lstStyle/>
          <a:p>
            <a:r>
              <a:rPr lang="en-US" sz="1100" dirty="0">
                <a:latin typeface="+mn-lt"/>
              </a:rPr>
              <a:t>International Association of Crime Analysts. (2014). </a:t>
            </a:r>
            <a:r>
              <a:rPr lang="en-US" sz="1100" i="1" dirty="0">
                <a:latin typeface="+mn-lt"/>
              </a:rPr>
              <a:t>Definitions and types of crime analysis.  </a:t>
            </a:r>
            <a:r>
              <a:rPr lang="en-US" sz="1100" dirty="0">
                <a:latin typeface="+mn-lt"/>
              </a:rPr>
              <a:t>(White Paper). Overland Park, KS: International Association of Crime Analysts.  </a:t>
            </a:r>
          </a:p>
        </p:txBody>
      </p:sp>
    </p:spTree>
    <p:extLst>
      <p:ext uri="{BB962C8B-B14F-4D97-AF65-F5344CB8AC3E}">
        <p14:creationId xmlns:p14="http://schemas.microsoft.com/office/powerpoint/2010/main" val="41727153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graphicEl>
                                              <a:dgm id="{E1CB0890-8361-4BFD-B72C-68F0CC0C2B80}"/>
                                            </p:graphicEl>
                                          </p:spTgt>
                                        </p:tgtEl>
                                        <p:attrNameLst>
                                          <p:attrName>style.visibility</p:attrName>
                                        </p:attrNameLst>
                                      </p:cBhvr>
                                      <p:to>
                                        <p:strVal val="visible"/>
                                      </p:to>
                                    </p:set>
                                    <p:animEffect transition="in" filter="fade">
                                      <p:cBhvr>
                                        <p:cTn id="7" dur="500"/>
                                        <p:tgtEl>
                                          <p:spTgt spid="6">
                                            <p:graphicEl>
                                              <a:dgm id="{E1CB0890-8361-4BFD-B72C-68F0CC0C2B80}"/>
                                            </p:graphic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graphicEl>
                                              <a:dgm id="{2A0DA471-F485-43FB-91D9-CB77E1A662F5}"/>
                                            </p:graphicEl>
                                          </p:spTgt>
                                        </p:tgtEl>
                                        <p:attrNameLst>
                                          <p:attrName>style.visibility</p:attrName>
                                        </p:attrNameLst>
                                      </p:cBhvr>
                                      <p:to>
                                        <p:strVal val="visible"/>
                                      </p:to>
                                    </p:set>
                                    <p:animEffect transition="in" filter="fade">
                                      <p:cBhvr>
                                        <p:cTn id="11" dur="500"/>
                                        <p:tgtEl>
                                          <p:spTgt spid="6">
                                            <p:graphicEl>
                                              <a:dgm id="{2A0DA471-F485-43FB-91D9-CB77E1A662F5}"/>
                                            </p:graphic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6">
                                            <p:graphicEl>
                                              <a:dgm id="{6090380C-ED16-48D6-A58E-833CAEE0CE48}"/>
                                            </p:graphicEl>
                                          </p:spTgt>
                                        </p:tgtEl>
                                        <p:attrNameLst>
                                          <p:attrName>style.visibility</p:attrName>
                                        </p:attrNameLst>
                                      </p:cBhvr>
                                      <p:to>
                                        <p:strVal val="visible"/>
                                      </p:to>
                                    </p:set>
                                    <p:animEffect transition="in" filter="fade">
                                      <p:cBhvr>
                                        <p:cTn id="15" dur="500"/>
                                        <p:tgtEl>
                                          <p:spTgt spid="6">
                                            <p:graphicEl>
                                              <a:dgm id="{6090380C-ED16-48D6-A58E-833CAEE0CE48}"/>
                                            </p:graphic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6">
                                            <p:graphicEl>
                                              <a:dgm id="{7FE13278-AA46-44C2-B996-D2692DB97F7D}"/>
                                            </p:graphicEl>
                                          </p:spTgt>
                                        </p:tgtEl>
                                        <p:attrNameLst>
                                          <p:attrName>style.visibility</p:attrName>
                                        </p:attrNameLst>
                                      </p:cBhvr>
                                      <p:to>
                                        <p:strVal val="visible"/>
                                      </p:to>
                                    </p:set>
                                    <p:animEffect transition="in" filter="fade">
                                      <p:cBhvr>
                                        <p:cTn id="19" dur="500"/>
                                        <p:tgtEl>
                                          <p:spTgt spid="6">
                                            <p:graphicEl>
                                              <a:dgm id="{7FE13278-AA46-44C2-B996-D2692DB97F7D}"/>
                                            </p:graphicEl>
                                          </p:spTgt>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graphicEl>
                                              <a:dgm id="{5000D9E3-F6E0-4F8D-A237-50C1761F2B7B}"/>
                                            </p:graphicEl>
                                          </p:spTgt>
                                        </p:tgtEl>
                                        <p:attrNameLst>
                                          <p:attrName>style.visibility</p:attrName>
                                        </p:attrNameLst>
                                      </p:cBhvr>
                                      <p:to>
                                        <p:strVal val="visible"/>
                                      </p:to>
                                    </p:set>
                                    <p:animEffect transition="in" filter="fade">
                                      <p:cBhvr>
                                        <p:cTn id="23" dur="500"/>
                                        <p:tgtEl>
                                          <p:spTgt spid="6">
                                            <p:graphicEl>
                                              <a:dgm id="{5000D9E3-F6E0-4F8D-A237-50C1761F2B7B}"/>
                                            </p:graphic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par>
                          <p:cTn id="29" fill="hold">
                            <p:stCondLst>
                              <p:cond delay="500"/>
                            </p:stCondLst>
                            <p:childTnLst>
                              <p:par>
                                <p:cTn id="30" presetID="10" presetClass="entr" presetSubtype="0" fill="hold" grpId="0" nodeType="after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500"/>
                                        <p:tgtEl>
                                          <p:spTgt spid="9"/>
                                        </p:tgtEl>
                                      </p:cBhvr>
                                    </p:animEffect>
                                  </p:childTnLst>
                                </p:cTn>
                              </p:par>
                            </p:childTnLst>
                          </p:cTn>
                        </p:par>
                        <p:par>
                          <p:cTn id="38" fill="hold">
                            <p:stCondLst>
                              <p:cond delay="500"/>
                            </p:stCondLst>
                            <p:childTnLst>
                              <p:par>
                                <p:cTn id="39" presetID="10" presetClass="entr" presetSubtype="0" fill="hold" grpId="0" nodeType="afterEffect">
                                  <p:stCondLst>
                                    <p:cond delay="0"/>
                                  </p:stCondLst>
                                  <p:childTnLst>
                                    <p:set>
                                      <p:cBhvr>
                                        <p:cTn id="40" dur="1" fill="hold">
                                          <p:stCondLst>
                                            <p:cond delay="0"/>
                                          </p:stCondLst>
                                        </p:cTn>
                                        <p:tgtEl>
                                          <p:spTgt spid="10"/>
                                        </p:tgtEl>
                                        <p:attrNameLst>
                                          <p:attrName>style.visibility</p:attrName>
                                        </p:attrNameLst>
                                      </p:cBhvr>
                                      <p:to>
                                        <p:strVal val="visible"/>
                                      </p:to>
                                    </p:set>
                                    <p:animEffect transition="in" filter="fade">
                                      <p:cBhvr>
                                        <p:cTn id="41" dur="500"/>
                                        <p:tgtEl>
                                          <p:spTgt spid="10"/>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grpId="0" nodeType="click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fade">
                                      <p:cBhvr>
                                        <p:cTn id="46" dur="500"/>
                                        <p:tgtEl>
                                          <p:spTgt spid="11"/>
                                        </p:tgtEl>
                                      </p:cBhvr>
                                    </p:animEffect>
                                  </p:childTnLst>
                                </p:cTn>
                              </p:par>
                            </p:childTnLst>
                          </p:cTn>
                        </p:par>
                        <p:par>
                          <p:cTn id="47" fill="hold">
                            <p:stCondLst>
                              <p:cond delay="500"/>
                            </p:stCondLst>
                            <p:childTnLst>
                              <p:par>
                                <p:cTn id="48" presetID="10" presetClass="entr" presetSubtype="0" fill="hold" grpId="0" nodeType="afterEffect">
                                  <p:stCondLst>
                                    <p:cond delay="0"/>
                                  </p:stCondLst>
                                  <p:childTnLst>
                                    <p:set>
                                      <p:cBhvr>
                                        <p:cTn id="49" dur="1" fill="hold">
                                          <p:stCondLst>
                                            <p:cond delay="0"/>
                                          </p:stCondLst>
                                        </p:cTn>
                                        <p:tgtEl>
                                          <p:spTgt spid="12"/>
                                        </p:tgtEl>
                                        <p:attrNameLst>
                                          <p:attrName>style.visibility</p:attrName>
                                        </p:attrNameLst>
                                      </p:cBhvr>
                                      <p:to>
                                        <p:strVal val="visible"/>
                                      </p:to>
                                    </p:set>
                                    <p:animEffect transition="in" filter="fade">
                                      <p:cBhvr>
                                        <p:cTn id="50" dur="500"/>
                                        <p:tgtEl>
                                          <p:spTgt spid="12"/>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par>
                          <p:cTn id="56" fill="hold">
                            <p:stCondLst>
                              <p:cond delay="500"/>
                            </p:stCondLst>
                            <p:childTnLst>
                              <p:par>
                                <p:cTn id="57" presetID="10" presetClass="entr" presetSubtype="0" fill="hold" grpId="0" nodeType="afterEffect">
                                  <p:stCondLst>
                                    <p:cond delay="0"/>
                                  </p:stCondLst>
                                  <p:childTnLst>
                                    <p:set>
                                      <p:cBhvr>
                                        <p:cTn id="58" dur="1" fill="hold">
                                          <p:stCondLst>
                                            <p:cond delay="0"/>
                                          </p:stCondLst>
                                        </p:cTn>
                                        <p:tgtEl>
                                          <p:spTgt spid="14"/>
                                        </p:tgtEl>
                                        <p:attrNameLst>
                                          <p:attrName>style.visibility</p:attrName>
                                        </p:attrNameLst>
                                      </p:cBhvr>
                                      <p:to>
                                        <p:strVal val="visible"/>
                                      </p:to>
                                    </p:set>
                                    <p:animEffect transition="in" filter="fade">
                                      <p:cBhvr>
                                        <p:cTn id="59"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Sub>
          <a:bldDgm bld="one"/>
        </p:bldSub>
      </p:bldGraphic>
      <p:bldP spid="7" grpId="0"/>
      <p:bldP spid="8" grpId="0" animBg="1"/>
      <p:bldP spid="9" grpId="0" animBg="1"/>
      <p:bldP spid="10" grpId="0"/>
      <p:bldP spid="11" grpId="0" animBg="1"/>
      <p:bldP spid="12" grpId="0"/>
      <p:bldP spid="13" grpId="0" animBg="1"/>
      <p:bldP spid="14"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Century Gothic"/>
        <a:ea typeface=""/>
        <a:cs typeface=""/>
      </a:majorFont>
      <a:minorFont>
        <a:latin typeface="Century Gothic"/>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18535</TotalTime>
  <Words>95</Words>
  <Application>Microsoft Office PowerPoint</Application>
  <PresentationFormat>On-screen Show (4:3)</PresentationFormat>
  <Paragraphs>32</Paragraphs>
  <Slides>1</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Calibri Light</vt:lpstr>
      <vt:lpstr>Century Gothic</vt:lpstr>
      <vt:lpstr>Office Theme</vt:lpstr>
      <vt:lpstr>Dimensions of Analysis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Rachel Santos</dc:creator>
  <cp:lastModifiedBy>Bader Al-Ghanim</cp:lastModifiedBy>
  <cp:revision>525</cp:revision>
  <cp:lastPrinted>2014-08-25T21:52:55Z</cp:lastPrinted>
  <dcterms:created xsi:type="dcterms:W3CDTF">2014-04-17T21:37:49Z</dcterms:created>
  <dcterms:modified xsi:type="dcterms:W3CDTF">2018-01-25T20:44:04Z</dcterms:modified>
</cp:coreProperties>
</file>